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1" r:id="rId4"/>
    <p:sldId id="275" r:id="rId5"/>
    <p:sldId id="276" r:id="rId6"/>
    <p:sldId id="277" r:id="rId7"/>
    <p:sldId id="278" r:id="rId8"/>
    <p:sldId id="280" r:id="rId9"/>
    <p:sldId id="281" r:id="rId10"/>
    <p:sldId id="282" r:id="rId11"/>
    <p:sldId id="284" r:id="rId12"/>
    <p:sldId id="283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0" d="100"/>
          <a:sy n="110" d="100"/>
        </p:scale>
        <p:origin x="576" y="114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sk-SK"/>
              <a:t>30. 8. 2017</a:t>
            </a:fld>
            <a:endParaRPr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noProof="0" dirty="0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 dirty="0"/>
              <a:t>Upravte štýl predlohy textu.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oľná forma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k-SK" noProof="0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noProof="0"/>
              <a:t>Kliknutím upravte štýl predlohy podnadpisov</a:t>
            </a:r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noProof="0"/>
              <a:t>Upraviť štýly predlohy textu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k-SK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k-SK" noProof="0"/>
              <a:t>Upravte štýly predlohy textu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noProof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noProof="0"/>
              <a:t>Upraviť štýly predlohy textu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k-SK" noProof="0" smtClean="0"/>
              <a:t>30. 8. 2017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noProof="0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k-SK" noProof="0" smtClean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noProof="0" dirty="0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noProof="0" dirty="0"/>
              <a:t>Upravte štýl predlohy textu.</a:t>
            </a:r>
          </a:p>
          <a:p>
            <a:pPr lvl="1"/>
            <a:r>
              <a:rPr lang="sk-SK" noProof="0" dirty="0"/>
              <a:t>Druhá úroveň</a:t>
            </a:r>
          </a:p>
          <a:p>
            <a:pPr lvl="2"/>
            <a:r>
              <a:rPr lang="sk-SK" noProof="0" dirty="0"/>
              <a:t>Tretia úroveň</a:t>
            </a:r>
          </a:p>
          <a:p>
            <a:pPr lvl="3"/>
            <a:r>
              <a:rPr lang="sk-SK" noProof="0" dirty="0"/>
              <a:t>Štvrtá úroveň</a:t>
            </a:r>
          </a:p>
          <a:p>
            <a:pPr lvl="4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sk-SK" noProof="0" smtClean="0"/>
              <a:pPr/>
              <a:t>30. 8. 2017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sk-SK" noProof="0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sk-SK" noProof="0" smtClean="0"/>
              <a:pPr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Computer Modelling of Cooperative ITS: Tools and Results</a:t>
            </a:r>
            <a:endParaRPr lang="sk-SK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3" y="5589240"/>
            <a:ext cx="7848600" cy="792088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>
                <a:solidFill>
                  <a:srgbClr val="545454"/>
                </a:solidFill>
              </a:rPr>
              <a:t>Tibor Petrov</a:t>
            </a:r>
          </a:p>
          <a:p>
            <a:pPr marL="0" indent="0" algn="l">
              <a:spcBef>
                <a:spcPts val="0"/>
              </a:spcBef>
              <a:buNone/>
            </a:pPr>
            <a:endParaRPr lang="sk-SK" sz="2000" b="0" i="0" dirty="0">
              <a:solidFill>
                <a:srgbClr val="545454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sk-SK" dirty="0">
                <a:solidFill>
                  <a:srgbClr val="545454"/>
                </a:solidFill>
              </a:rPr>
              <a:t>Department of </a:t>
            </a:r>
            <a:r>
              <a:rPr lang="sk-SK" dirty="0" err="1">
                <a:solidFill>
                  <a:srgbClr val="545454"/>
                </a:solidFill>
              </a:rPr>
              <a:t>Multimedia</a:t>
            </a:r>
            <a:r>
              <a:rPr lang="sk-SK" dirty="0">
                <a:solidFill>
                  <a:srgbClr val="545454"/>
                </a:solidFill>
              </a:rPr>
              <a:t> and </a:t>
            </a:r>
            <a:r>
              <a:rPr lang="sk-SK" dirty="0" err="1">
                <a:solidFill>
                  <a:srgbClr val="545454"/>
                </a:solidFill>
              </a:rPr>
              <a:t>Information-communication</a:t>
            </a:r>
            <a:r>
              <a:rPr lang="sk-SK" dirty="0">
                <a:solidFill>
                  <a:srgbClr val="545454"/>
                </a:solidFill>
              </a:rPr>
              <a:t> Technologies</a:t>
            </a:r>
          </a:p>
          <a:p>
            <a:pPr marL="0" indent="0" algn="l">
              <a:spcBef>
                <a:spcPts val="0"/>
              </a:spcBef>
              <a:buNone/>
            </a:pPr>
            <a:endParaRPr lang="sk-SK" dirty="0">
              <a:solidFill>
                <a:srgbClr val="545454"/>
              </a:solidFill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sk-SK" sz="2000" b="0" i="0" dirty="0" err="1">
                <a:solidFill>
                  <a:srgbClr val="545454"/>
                </a:solidFill>
              </a:rPr>
              <a:t>Faculty</a:t>
            </a:r>
            <a:r>
              <a:rPr lang="sk-SK" sz="2000" b="0" i="0" dirty="0">
                <a:solidFill>
                  <a:srgbClr val="545454"/>
                </a:solidFill>
              </a:rPr>
              <a:t> of </a:t>
            </a:r>
            <a:r>
              <a:rPr lang="sk-SK" sz="2000" b="0" i="0" dirty="0" err="1">
                <a:solidFill>
                  <a:srgbClr val="545454"/>
                </a:solidFill>
              </a:rPr>
              <a:t>Electrical</a:t>
            </a:r>
            <a:r>
              <a:rPr lang="sk-SK" sz="2000" b="0" i="0" dirty="0">
                <a:solidFill>
                  <a:srgbClr val="545454"/>
                </a:solidFill>
              </a:rPr>
              <a:t> </a:t>
            </a:r>
            <a:r>
              <a:rPr lang="sk-SK" sz="2000" b="0" i="0" dirty="0" err="1">
                <a:solidFill>
                  <a:srgbClr val="545454"/>
                </a:solidFill>
              </a:rPr>
              <a:t>Engineering</a:t>
            </a:r>
            <a:r>
              <a:rPr lang="sk-SK" sz="2000" b="0" i="0" dirty="0">
                <a:solidFill>
                  <a:srgbClr val="545454"/>
                </a:solidFill>
              </a:rPr>
              <a:t>, </a:t>
            </a:r>
            <a:r>
              <a:rPr lang="sk-SK" sz="2000" b="0" i="0" dirty="0" err="1">
                <a:solidFill>
                  <a:srgbClr val="545454"/>
                </a:solidFill>
              </a:rPr>
              <a:t>University</a:t>
            </a:r>
            <a:r>
              <a:rPr lang="sk-SK" sz="2000" b="0" i="0" dirty="0">
                <a:solidFill>
                  <a:srgbClr val="545454"/>
                </a:solidFill>
              </a:rPr>
              <a:t> of Žilina, Slovakia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Acknowledgements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Research described in </a:t>
            </a:r>
            <a:r>
              <a:rPr lang="en-US" dirty="0" err="1"/>
              <a:t>th</a:t>
            </a:r>
            <a:r>
              <a:rPr lang="sk-SK" dirty="0" err="1"/>
              <a:t>is</a:t>
            </a:r>
            <a:r>
              <a:rPr lang="en-US" dirty="0"/>
              <a:t> </a:t>
            </a:r>
            <a:r>
              <a:rPr lang="sk-SK" dirty="0" err="1"/>
              <a:t>presentation</a:t>
            </a:r>
            <a:r>
              <a:rPr lang="en-US" dirty="0"/>
              <a:t> was supported by the </a:t>
            </a:r>
            <a:r>
              <a:rPr lang="en-US" dirty="0" err="1"/>
              <a:t>ERAChair</a:t>
            </a:r>
            <a:r>
              <a:rPr lang="en-US" dirty="0"/>
              <a:t> Eradiate - Enhancing Research and innovation dimension of the University of </a:t>
            </a:r>
            <a:r>
              <a:rPr lang="en-US" dirty="0" err="1"/>
              <a:t>Zilina</a:t>
            </a:r>
            <a:r>
              <a:rPr lang="en-US" dirty="0"/>
              <a:t> in intelligent transport systems, Grant agreement no: 621386, Project 7thFP.</a:t>
            </a:r>
            <a:endParaRPr lang="sk-SK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DC951D2-75E7-4401-82F3-8FA66716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348" y="4434029"/>
            <a:ext cx="3705225" cy="9906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9017C01C-96E6-4855-B8C9-5D876B85F0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956" y="3789040"/>
            <a:ext cx="1557693" cy="15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77988" y="3039542"/>
            <a:ext cx="8208912" cy="821506"/>
          </a:xfrm>
        </p:spPr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Thank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you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for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your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attention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9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Contents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C-ITS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Overview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>
                <a:solidFill>
                  <a:srgbClr val="545454"/>
                </a:solidFill>
                <a:latin typeface="Century Gothic"/>
              </a:rPr>
              <a:t>C-ITS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Standards</a:t>
            </a:r>
            <a:endParaRPr lang="sk-SK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Computer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Modelling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Tools</a:t>
            </a:r>
            <a:endParaRPr lang="sk-SK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Simulation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Results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Conclusion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and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Further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Research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Topics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CFC40A8-4465-40C6-92F3-0F2456D75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63" y="2636912"/>
            <a:ext cx="2809875" cy="283845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DE622E45-43B1-4D7D-8215-64CF47887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620" y="980728"/>
            <a:ext cx="3704762" cy="206666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01C15C8-2150-4897-8640-149D076047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11" y="608235"/>
            <a:ext cx="1557693" cy="151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C-ITS </a:t>
            </a:r>
            <a:r>
              <a:rPr lang="sk-SK" dirty="0" err="1">
                <a:solidFill>
                  <a:srgbClr val="545454">
                    <a:lumMod val="50000"/>
                  </a:srgbClr>
                </a:solidFill>
                <a:latin typeface="Century Gothic"/>
              </a:rPr>
              <a:t>Overview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Based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on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communication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between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vehicles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and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vehicles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and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roadside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infrastructure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Increase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of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current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road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infrastructure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transport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capacity</a:t>
            </a:r>
            <a:endParaRPr lang="sk-SK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Better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transport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safety</a:t>
            </a: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 and </a:t>
            </a:r>
            <a:r>
              <a:rPr lang="sk-SK" sz="2400" b="0" i="0" dirty="0" err="1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efficiency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Decrease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of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environmental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impact</a:t>
            </a:r>
            <a:endParaRPr lang="sk-SK" dirty="0">
              <a:solidFill>
                <a:srgbClr val="545454"/>
              </a:solidFill>
              <a:latin typeface="Century Gothic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 err="1">
                <a:solidFill>
                  <a:srgbClr val="545454"/>
                </a:solidFill>
                <a:latin typeface="Century Gothic"/>
              </a:rPr>
              <a:t>Communicating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nodes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-&gt; VANET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4" name="Obrázok 3" descr="c-i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700" y="3645024"/>
            <a:ext cx="2868350" cy="286835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CF17A854-F0B0-4B03-AF00-10F1B0D1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52277FA-B5B6-4281-8A00-EA4E8B31B6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E63C31FE-11FD-4F99-88D3-0C2F4657E034}"/>
              </a:ext>
            </a:extLst>
          </p:cNvPr>
          <p:cNvSpPr/>
          <p:nvPr/>
        </p:nvSpPr>
        <p:spPr>
          <a:xfrm>
            <a:off x="7822604" y="6513374"/>
            <a:ext cx="4464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800" dirty="0"/>
              <a:t>http://safecarnews.com/australia-stablishes-connected-vehicle-network-c-its-by-2017/</a:t>
            </a:r>
          </a:p>
        </p:txBody>
      </p:sp>
    </p:spTree>
    <p:extLst>
      <p:ext uri="{BB962C8B-B14F-4D97-AF65-F5344CB8AC3E}">
        <p14:creationId xmlns:p14="http://schemas.microsoft.com/office/powerpoint/2010/main" val="31219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C-ITS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Standards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IEEE 1609 WAVE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>
                <a:solidFill>
                  <a:srgbClr val="545454"/>
                </a:solidFill>
                <a:latin typeface="Century Gothic"/>
              </a:rPr>
              <a:t>ETSI ITS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sz="2400" b="0" i="0" dirty="0">
                <a:solidFill>
                  <a:srgbClr val="545454"/>
                </a:solidFill>
                <a:latin typeface="Century Gothic"/>
                <a:ea typeface="+mn-ea"/>
                <a:cs typeface="+mn-cs"/>
              </a:rPr>
              <a:t>ISO CALM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>
                <a:solidFill>
                  <a:srgbClr val="545454"/>
                </a:solidFill>
                <a:latin typeface="Century Gothic"/>
              </a:rPr>
              <a:t>ARIB STD-T109</a:t>
            </a: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r>
              <a:rPr lang="sk-SK" dirty="0">
                <a:solidFill>
                  <a:srgbClr val="545454"/>
                </a:solidFill>
                <a:latin typeface="Century Gothic"/>
              </a:rPr>
              <a:t>IETF </a:t>
            </a:r>
            <a:r>
              <a:rPr lang="sk-SK" dirty="0" err="1">
                <a:solidFill>
                  <a:srgbClr val="545454"/>
                </a:solidFill>
                <a:latin typeface="Century Gothic"/>
              </a:rPr>
              <a:t>Ipwave</a:t>
            </a:r>
            <a:r>
              <a:rPr lang="sk-SK" dirty="0">
                <a:solidFill>
                  <a:srgbClr val="545454"/>
                </a:solidFill>
                <a:latin typeface="Century Gothic"/>
              </a:rPr>
              <a:t> (Draft)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  <a:p>
            <a:pPr lvl="1">
              <a:buClr>
                <a:srgbClr val="545454"/>
              </a:buClr>
              <a:buFont typeface="Arial"/>
              <a:buChar char="•"/>
            </a:pPr>
            <a:r>
              <a:rPr lang="en-US" dirty="0">
                <a:solidFill>
                  <a:srgbClr val="545454"/>
                </a:solidFill>
              </a:rPr>
              <a:t>PHY and MAC -&gt; IEEE 802.11p</a:t>
            </a:r>
          </a:p>
          <a:p>
            <a:pPr lvl="1">
              <a:buClr>
                <a:srgbClr val="545454"/>
              </a:buClr>
              <a:buFont typeface="Arial"/>
              <a:buChar char="•"/>
            </a:pPr>
            <a:r>
              <a:rPr lang="en-US" dirty="0">
                <a:solidFill>
                  <a:srgbClr val="545454"/>
                </a:solidFill>
              </a:rPr>
              <a:t>Extensions (ETSI ITS DCC) 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545454"/>
              </a:buClr>
              <a:buSzPct val="80000"/>
              <a:buFont typeface="Arial"/>
              <a:buChar char="•"/>
            </a:pPr>
            <a:endParaRPr lang="sk-SK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5" name="Obrázok 4" descr="800px-IEEE_logo.svg.png">
            <a:extLst>
              <a:ext uri="{FF2B5EF4-FFF2-40B4-BE49-F238E27FC236}">
                <a16:creationId xmlns:a16="http://schemas.microsoft.com/office/drawing/2014/main" id="{80D476FA-0C4E-4515-ABE9-86ADB7D3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26" y="1616873"/>
            <a:ext cx="3524248" cy="1145381"/>
          </a:xfrm>
          <a:prstGeom prst="rect">
            <a:avLst/>
          </a:prstGeom>
        </p:spPr>
      </p:pic>
      <p:pic>
        <p:nvPicPr>
          <p:cNvPr id="7" name="Obrázok 6" descr="ETSI_logo.png">
            <a:extLst>
              <a:ext uri="{FF2B5EF4-FFF2-40B4-BE49-F238E27FC236}">
                <a16:creationId xmlns:a16="http://schemas.microsoft.com/office/drawing/2014/main" id="{1C62F236-5651-4BBA-A93B-3F5D861B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936" y="2116939"/>
            <a:ext cx="4338652" cy="2823418"/>
          </a:xfrm>
          <a:prstGeom prst="rect">
            <a:avLst/>
          </a:prstGeom>
        </p:spPr>
      </p:pic>
      <p:pic>
        <p:nvPicPr>
          <p:cNvPr id="8" name="Obrázok 7" descr="normas-iso.png">
            <a:extLst>
              <a:ext uri="{FF2B5EF4-FFF2-40B4-BE49-F238E27FC236}">
                <a16:creationId xmlns:a16="http://schemas.microsoft.com/office/drawing/2014/main" id="{B7D9306E-6794-4054-A809-EA688F1D3D4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1258" y="4402955"/>
            <a:ext cx="2017063" cy="1669547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C066D30-B72A-4BD0-8583-294CB7193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8191DC22-7E22-40F3-81F8-29FB0437D1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Computer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Modelling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Tools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81844" y="1916832"/>
            <a:ext cx="9753600" cy="4343400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simulators</a:t>
            </a:r>
            <a:endParaRPr lang="sk-SK" dirty="0"/>
          </a:p>
          <a:p>
            <a:pPr marL="685800" lvl="1" indent="-457200"/>
            <a:r>
              <a:rPr lang="sk-SK" dirty="0" err="1"/>
              <a:t>OMNeT</a:t>
            </a:r>
            <a:r>
              <a:rPr lang="sk-SK" dirty="0"/>
              <a:t>++</a:t>
            </a:r>
          </a:p>
          <a:p>
            <a:pPr marL="685800" lvl="1" indent="-457200"/>
            <a:r>
              <a:rPr lang="sk-SK" dirty="0"/>
              <a:t>NS-2</a:t>
            </a:r>
          </a:p>
          <a:p>
            <a:pPr marL="685800" lvl="1" indent="-457200"/>
            <a:r>
              <a:rPr lang="sk-SK" dirty="0"/>
              <a:t>OPNET </a:t>
            </a:r>
            <a:r>
              <a:rPr lang="sk-SK" dirty="0" err="1"/>
              <a:t>Modeler</a:t>
            </a:r>
            <a:endParaRPr lang="sk-SK" dirty="0"/>
          </a:p>
          <a:p>
            <a:pPr marL="685800" lvl="1" indent="-457200"/>
            <a:r>
              <a:rPr lang="sk-SK" dirty="0" err="1"/>
              <a:t>QualNet</a:t>
            </a:r>
            <a:endParaRPr lang="sk-SK" dirty="0"/>
          </a:p>
          <a:p>
            <a:pPr marL="685800" lvl="1" indent="-457200"/>
            <a:r>
              <a:rPr lang="sk-SK" dirty="0" err="1"/>
              <a:t>NCTUns</a:t>
            </a:r>
            <a:endParaRPr lang="sk-SK" dirty="0"/>
          </a:p>
          <a:p>
            <a:pPr marL="457200" indent="-457200"/>
            <a:r>
              <a:rPr lang="sk-SK" dirty="0" err="1"/>
              <a:t>Traffic</a:t>
            </a:r>
            <a:r>
              <a:rPr lang="sk-SK" dirty="0"/>
              <a:t> </a:t>
            </a:r>
            <a:r>
              <a:rPr lang="sk-SK" dirty="0" err="1"/>
              <a:t>Simulators</a:t>
            </a:r>
            <a:endParaRPr lang="sk-SK" dirty="0"/>
          </a:p>
          <a:p>
            <a:pPr marL="685800" lvl="1" indent="-457200"/>
            <a:r>
              <a:rPr lang="sk-SK" dirty="0"/>
              <a:t>SUMO</a:t>
            </a:r>
          </a:p>
          <a:p>
            <a:pPr marL="685800" lvl="1" indent="-457200"/>
            <a:r>
              <a:rPr lang="sk-SK" dirty="0" err="1"/>
              <a:t>VanetMobiSim</a:t>
            </a:r>
            <a:endParaRPr lang="sk-SK" dirty="0"/>
          </a:p>
          <a:p>
            <a:pPr marL="685800" lvl="1" indent="-457200"/>
            <a:r>
              <a:rPr lang="sk-SK" dirty="0"/>
              <a:t>MOVE</a:t>
            </a:r>
          </a:p>
          <a:p>
            <a:pPr marL="685800" lvl="1" indent="-457200"/>
            <a:r>
              <a:rPr lang="sk-SK" dirty="0"/>
              <a:t>STRAW</a:t>
            </a:r>
          </a:p>
          <a:p>
            <a:pPr marL="685800" lvl="1" indent="-457200"/>
            <a:r>
              <a:rPr lang="sk-SK" dirty="0" err="1"/>
              <a:t>FreeSim</a:t>
            </a:r>
            <a:endParaRPr lang="sk-SK" dirty="0"/>
          </a:p>
          <a:p>
            <a:pPr marL="685800" lvl="1" indent="-457200"/>
            <a:r>
              <a:rPr lang="sk-SK" dirty="0" err="1"/>
              <a:t>CityMob</a:t>
            </a:r>
            <a:endParaRPr lang="sk-SK" dirty="0"/>
          </a:p>
          <a:p>
            <a:pPr marL="457200" indent="-457200"/>
            <a:r>
              <a:rPr lang="sk-SK" dirty="0" err="1"/>
              <a:t>Simulation</a:t>
            </a:r>
            <a:r>
              <a:rPr lang="sk-SK" dirty="0"/>
              <a:t> </a:t>
            </a:r>
            <a:r>
              <a:rPr lang="sk-SK" dirty="0" err="1"/>
              <a:t>Frameworks</a:t>
            </a:r>
            <a:endParaRPr lang="sk-SK" dirty="0"/>
          </a:p>
          <a:p>
            <a:pPr marL="685800" lvl="1" indent="-457200"/>
            <a:r>
              <a:rPr lang="sk-SK" dirty="0"/>
              <a:t>VEINS</a:t>
            </a:r>
          </a:p>
          <a:p>
            <a:pPr marL="685800" lvl="1" indent="-457200"/>
            <a:r>
              <a:rPr lang="sk-SK" dirty="0"/>
              <a:t>ARTERY</a:t>
            </a:r>
          </a:p>
          <a:p>
            <a:pPr marL="457200" indent="-457200"/>
            <a:r>
              <a:rPr lang="en-US" dirty="0" err="1"/>
              <a:t>OMNeT</a:t>
            </a:r>
            <a:r>
              <a:rPr lang="en-US" dirty="0"/>
              <a:t>++ Discrete Event Network Simulator</a:t>
            </a:r>
            <a:r>
              <a:rPr lang="sk-SK" dirty="0"/>
              <a:t> + </a:t>
            </a:r>
            <a:r>
              <a:rPr lang="en-US" dirty="0"/>
              <a:t>Veins framework</a:t>
            </a:r>
            <a:r>
              <a:rPr lang="sk-SK" dirty="0"/>
              <a:t> + </a:t>
            </a:r>
            <a:r>
              <a:rPr lang="en-US" dirty="0"/>
              <a:t>SUMO traffic simulator</a:t>
            </a:r>
            <a:r>
              <a:rPr lang="sk-SK" dirty="0"/>
              <a:t> + </a:t>
            </a:r>
            <a:r>
              <a:rPr lang="en-US" dirty="0"/>
              <a:t>Custom traffic flow generator tool for SUMO</a:t>
            </a:r>
          </a:p>
          <a:p>
            <a:pPr marL="274320" lvl="1" indent="0">
              <a:spcBef>
                <a:spcPts val="1800"/>
              </a:spcBef>
              <a:buClr>
                <a:srgbClr val="545454"/>
              </a:buClr>
              <a:buNone/>
            </a:pPr>
            <a:endParaRPr lang="sk-SK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544" y="2254183"/>
            <a:ext cx="2200582" cy="4382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304" y="2204864"/>
            <a:ext cx="536848" cy="53684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16" y="2810911"/>
            <a:ext cx="761874" cy="761874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886500" y="2806694"/>
            <a:ext cx="3106816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k-SK" sz="2400" b="1" dirty="0" err="1"/>
              <a:t>Simulation</a:t>
            </a:r>
            <a:r>
              <a:rPr lang="sk-SK" sz="2400" b="1" dirty="0"/>
              <a:t> of Urban </a:t>
            </a:r>
            <a:r>
              <a:rPr lang="sk-SK" sz="2400" b="1" dirty="0" err="1"/>
              <a:t>MObility</a:t>
            </a:r>
            <a:endParaRPr lang="sk-SK" sz="2400" b="1" dirty="0"/>
          </a:p>
          <a:p>
            <a:pPr>
              <a:lnSpc>
                <a:spcPct val="90000"/>
              </a:lnSpc>
            </a:pPr>
            <a:endParaRPr lang="sk-SK" sz="2400" dirty="0"/>
          </a:p>
        </p:txBody>
      </p:sp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00" y="3711524"/>
            <a:ext cx="1792631" cy="909855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053FC5C9-0199-46F0-8C8A-972A1578E7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4B91DA21-0843-4914-A947-9A2AB31F7F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3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274638"/>
            <a:ext cx="9753600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Simulation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Results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I</a:t>
            </a:r>
          </a:p>
        </p:txBody>
      </p:sp>
      <p:sp>
        <p:nvSpPr>
          <p:cNvPr id="12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simulations</a:t>
            </a:r>
            <a:r>
              <a:rPr lang="sk-SK" dirty="0"/>
              <a:t> </a:t>
            </a:r>
            <a:r>
              <a:rPr lang="sk-SK" dirty="0" err="1"/>
              <a:t>performed</a:t>
            </a:r>
            <a:r>
              <a:rPr lang="sk-SK" dirty="0"/>
              <a:t>:</a:t>
            </a:r>
          </a:p>
          <a:p>
            <a:r>
              <a:rPr lang="sk-SK" dirty="0" err="1"/>
              <a:t>Pure</a:t>
            </a:r>
            <a:r>
              <a:rPr lang="sk-SK" dirty="0"/>
              <a:t> V2V </a:t>
            </a:r>
            <a:r>
              <a:rPr lang="sk-SK" dirty="0" err="1"/>
              <a:t>communication</a:t>
            </a:r>
            <a:endParaRPr lang="sk-SK" dirty="0"/>
          </a:p>
          <a:p>
            <a:r>
              <a:rPr lang="sk-SK" dirty="0" err="1"/>
              <a:t>Combination</a:t>
            </a:r>
            <a:r>
              <a:rPr lang="sk-SK" dirty="0"/>
              <a:t> of V2V </a:t>
            </a:r>
            <a:r>
              <a:rPr lang="en-US" dirty="0"/>
              <a:t>&amp;</a:t>
            </a:r>
            <a:r>
              <a:rPr lang="sk-SK" dirty="0"/>
              <a:t> V2I </a:t>
            </a:r>
            <a:r>
              <a:rPr lang="sk-SK" dirty="0" err="1"/>
              <a:t>communication</a:t>
            </a:r>
            <a:endParaRPr lang="sk-SK" dirty="0"/>
          </a:p>
          <a:p>
            <a:r>
              <a:rPr lang="sk-SK" dirty="0" err="1"/>
              <a:t>Optimized</a:t>
            </a:r>
            <a:r>
              <a:rPr lang="sk-SK" dirty="0"/>
              <a:t> V2V </a:t>
            </a:r>
            <a:r>
              <a:rPr lang="en-US" dirty="0"/>
              <a:t>&amp;</a:t>
            </a:r>
            <a:r>
              <a:rPr lang="sk-SK" dirty="0"/>
              <a:t> V2I </a:t>
            </a:r>
            <a:r>
              <a:rPr lang="sk-SK" dirty="0" err="1"/>
              <a:t>communication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Topology</a:t>
            </a:r>
            <a:r>
              <a:rPr lang="sk-SK" dirty="0"/>
              <a:t>:</a:t>
            </a:r>
          </a:p>
          <a:p>
            <a:pPr marL="514350" indent="-514350">
              <a:buAutoNum type="arabicPeriod"/>
            </a:pPr>
            <a:r>
              <a:rPr lang="sk-SK" dirty="0" err="1"/>
              <a:t>Vehicles</a:t>
            </a:r>
            <a:endParaRPr lang="sk-SK" dirty="0"/>
          </a:p>
          <a:p>
            <a:pPr marL="514350" indent="-514350">
              <a:buAutoNum type="arabicPeriod"/>
            </a:pPr>
            <a:r>
              <a:rPr lang="sk-SK" dirty="0" err="1"/>
              <a:t>Vehicles</a:t>
            </a:r>
            <a:r>
              <a:rPr lang="sk-SK" dirty="0"/>
              <a:t> +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RSUs</a:t>
            </a:r>
            <a:endParaRPr lang="en-US" dirty="0"/>
          </a:p>
        </p:txBody>
      </p:sp>
      <p:pic>
        <p:nvPicPr>
          <p:cNvPr id="14" name="Obrázok 13" descr="Kosicka-detour-RS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1732" y="1690688"/>
            <a:ext cx="4563389" cy="441570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8D41864A-6673-4AF6-AF92-BAFBEC1F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808E4876-0DD2-4E13-A52F-3D3CAABE7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0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82044" y="2708920"/>
            <a:ext cx="6552728" cy="1325562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Video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footage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here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3529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Simulation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Results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II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3140" y="4869160"/>
            <a:ext cx="10641912" cy="4343400"/>
          </a:xfrm>
        </p:spPr>
        <p:txBody>
          <a:bodyPr>
            <a:normAutofit/>
          </a:bodyPr>
          <a:lstStyle/>
          <a:p>
            <a:r>
              <a:rPr lang="en-US" sz="1600" dirty="0"/>
              <a:t>V2V communication only – high load of the RF channel, lot of messages to be processed </a:t>
            </a:r>
          </a:p>
          <a:p>
            <a:r>
              <a:rPr lang="en-US" sz="1600" dirty="0"/>
              <a:t>Combination of V2V &amp; V2I – decreased message spreading time, computational load on the onboard units &amp; channel load, occasional redundant transmissions</a:t>
            </a:r>
          </a:p>
          <a:p>
            <a:r>
              <a:rPr lang="en-US" sz="1600" dirty="0"/>
              <a:t>Optimized V2V &amp; V2I – redundant transmissions suppressed, further slight improvement of network performance parameters</a:t>
            </a:r>
          </a:p>
        </p:txBody>
      </p:sp>
      <p:pic>
        <p:nvPicPr>
          <p:cNvPr id="5" name="Obrázok 4" descr="tabulka_vysledk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35" y="1844824"/>
            <a:ext cx="10880758" cy="2616892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470C9A7F-EAF9-48E7-9F11-C5425C00E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0157545-BB8B-47B1-A56B-53E8F3F54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Conclusion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and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Further</a:t>
            </a:r>
            <a:r>
              <a:rPr lang="sk-SK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sk-SK" sz="40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Research</a:t>
            </a:r>
            <a:endParaRPr lang="sk-SK" sz="40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4" name="Zástupný symbol obsah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sk-SK" dirty="0" err="1"/>
              <a:t>Delays</a:t>
            </a:r>
            <a:r>
              <a:rPr lang="sk-SK" dirty="0"/>
              <a:t> and RF </a:t>
            </a:r>
            <a:r>
              <a:rPr lang="sk-SK" dirty="0" err="1"/>
              <a:t>channel</a:t>
            </a:r>
            <a:r>
              <a:rPr lang="sk-SK" dirty="0"/>
              <a:t> </a:t>
            </a:r>
            <a:r>
              <a:rPr lang="sk-SK" dirty="0" err="1"/>
              <a:t>load</a:t>
            </a:r>
            <a:r>
              <a:rPr lang="sk-SK" dirty="0"/>
              <a:t> are </a:t>
            </a:r>
            <a:r>
              <a:rPr lang="sk-SK" dirty="0" err="1"/>
              <a:t>well</a:t>
            </a:r>
            <a:r>
              <a:rPr lang="sk-SK" dirty="0"/>
              <a:t> </a:t>
            </a:r>
            <a:r>
              <a:rPr lang="sk-SK" dirty="0" err="1"/>
              <a:t>under</a:t>
            </a:r>
            <a:r>
              <a:rPr lang="sk-SK" dirty="0"/>
              <a:t> </a:t>
            </a:r>
            <a:r>
              <a:rPr lang="sk-SK" dirty="0" err="1"/>
              <a:t>their</a:t>
            </a:r>
            <a:r>
              <a:rPr lang="sk-SK" dirty="0"/>
              <a:t> </a:t>
            </a:r>
            <a:r>
              <a:rPr lang="sk-SK" dirty="0" err="1"/>
              <a:t>limits</a:t>
            </a:r>
            <a:r>
              <a:rPr lang="sk-SK" dirty="0"/>
              <a:t> =&gt;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possible</a:t>
            </a:r>
            <a:r>
              <a:rPr lang="sk-SK" dirty="0"/>
              <a:t> to </a:t>
            </a:r>
            <a:r>
              <a:rPr lang="sk-SK" dirty="0" err="1"/>
              <a:t>operate</a:t>
            </a:r>
            <a:r>
              <a:rPr lang="sk-SK" dirty="0"/>
              <a:t> </a:t>
            </a:r>
            <a:r>
              <a:rPr lang="sk-SK" dirty="0" err="1"/>
              <a:t>such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application</a:t>
            </a:r>
            <a:r>
              <a:rPr lang="sk-SK" dirty="0"/>
              <a:t> at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proposed</a:t>
            </a:r>
            <a:r>
              <a:rPr lang="sk-SK" dirty="0"/>
              <a:t> </a:t>
            </a:r>
            <a:r>
              <a:rPr lang="sk-SK" dirty="0" err="1"/>
              <a:t>road</a:t>
            </a:r>
            <a:r>
              <a:rPr lang="sk-SK" dirty="0"/>
              <a:t> </a:t>
            </a:r>
            <a:r>
              <a:rPr lang="sk-SK" dirty="0" err="1"/>
              <a:t>segments</a:t>
            </a:r>
            <a:r>
              <a:rPr lang="sk-SK" dirty="0"/>
              <a:t> in Žilina </a:t>
            </a:r>
          </a:p>
          <a:p>
            <a:r>
              <a:rPr lang="sk-SK" dirty="0"/>
              <a:t>A </a:t>
            </a:r>
            <a:r>
              <a:rPr lang="sk-SK" dirty="0" err="1"/>
              <a:t>combination</a:t>
            </a:r>
            <a:r>
              <a:rPr lang="sk-SK" dirty="0"/>
              <a:t> of V2V</a:t>
            </a:r>
            <a:r>
              <a:rPr lang="en-US" dirty="0"/>
              <a:t> &amp;</a:t>
            </a:r>
            <a:r>
              <a:rPr lang="sk-SK" dirty="0"/>
              <a:t> V2I </a:t>
            </a:r>
            <a:r>
              <a:rPr lang="sk-SK" dirty="0" err="1"/>
              <a:t>communication</a:t>
            </a:r>
            <a:r>
              <a:rPr lang="sk-SK" dirty="0"/>
              <a:t> </a:t>
            </a:r>
            <a:r>
              <a:rPr lang="sk-SK" dirty="0" err="1"/>
              <a:t>seems</a:t>
            </a:r>
            <a:r>
              <a:rPr lang="sk-SK" dirty="0"/>
              <a:t> to </a:t>
            </a:r>
            <a:r>
              <a:rPr lang="sk-SK" dirty="0" err="1"/>
              <a:t>be</a:t>
            </a:r>
            <a:r>
              <a:rPr lang="sk-SK" dirty="0"/>
              <a:t> a </a:t>
            </a:r>
            <a:r>
              <a:rPr lang="sk-SK" dirty="0" err="1"/>
              <a:t>better</a:t>
            </a:r>
            <a:r>
              <a:rPr lang="sk-SK" dirty="0"/>
              <a:t> </a:t>
            </a:r>
            <a:r>
              <a:rPr lang="sk-SK" dirty="0" err="1"/>
              <a:t>option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traffic</a:t>
            </a:r>
            <a:r>
              <a:rPr lang="sk-SK" dirty="0"/>
              <a:t> </a:t>
            </a:r>
            <a:r>
              <a:rPr lang="sk-SK" dirty="0" err="1"/>
              <a:t>warning</a:t>
            </a:r>
            <a:r>
              <a:rPr lang="sk-SK" dirty="0"/>
              <a:t> </a:t>
            </a:r>
            <a:r>
              <a:rPr lang="sk-SK" dirty="0" err="1"/>
              <a:t>applications</a:t>
            </a:r>
            <a:endParaRPr lang="sk-SK" dirty="0"/>
          </a:p>
          <a:p>
            <a:r>
              <a:rPr lang="sk-SK" dirty="0"/>
              <a:t>IPv6-based </a:t>
            </a:r>
            <a:r>
              <a:rPr lang="sk-SK" dirty="0" err="1"/>
              <a:t>addressing</a:t>
            </a:r>
            <a:r>
              <a:rPr lang="sk-SK" dirty="0"/>
              <a:t> and </a:t>
            </a:r>
            <a:r>
              <a:rPr lang="sk-SK" dirty="0" err="1"/>
              <a:t>routing</a:t>
            </a:r>
            <a:r>
              <a:rPr lang="sk-SK" dirty="0"/>
              <a:t> </a:t>
            </a:r>
            <a:r>
              <a:rPr lang="sk-SK" dirty="0" err="1"/>
              <a:t>can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beneficial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network</a:t>
            </a:r>
            <a:r>
              <a:rPr lang="sk-SK" dirty="0"/>
              <a:t> </a:t>
            </a:r>
            <a:r>
              <a:rPr lang="sk-SK" dirty="0" err="1"/>
              <a:t>performance</a:t>
            </a:r>
            <a:r>
              <a:rPr lang="sk-SK" dirty="0"/>
              <a:t> </a:t>
            </a:r>
            <a:r>
              <a:rPr lang="sk-SK" dirty="0" err="1"/>
              <a:t>optimization</a:t>
            </a:r>
            <a:r>
              <a:rPr lang="sk-SK" dirty="0"/>
              <a:t> and </a:t>
            </a:r>
            <a:r>
              <a:rPr lang="sk-SK" dirty="0" err="1"/>
              <a:t>targeted</a:t>
            </a:r>
            <a:r>
              <a:rPr lang="sk-SK" dirty="0"/>
              <a:t> </a:t>
            </a:r>
            <a:r>
              <a:rPr lang="sk-SK" dirty="0" err="1"/>
              <a:t>transmissions</a:t>
            </a:r>
            <a:r>
              <a:rPr lang="sk-SK" dirty="0"/>
              <a:t> </a:t>
            </a:r>
            <a:r>
              <a:rPr lang="sk-SK" dirty="0" err="1"/>
              <a:t>if</a:t>
            </a:r>
            <a:r>
              <a:rPr lang="sk-SK" dirty="0"/>
              <a:t> </a:t>
            </a:r>
            <a:r>
              <a:rPr lang="sk-SK" dirty="0" err="1"/>
              <a:t>appropriate</a:t>
            </a:r>
            <a:r>
              <a:rPr lang="sk-SK" dirty="0"/>
              <a:t> </a:t>
            </a:r>
            <a:r>
              <a:rPr lang="sk-SK" dirty="0" err="1"/>
              <a:t>protocol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vehicular</a:t>
            </a:r>
            <a:r>
              <a:rPr lang="sk-SK" dirty="0"/>
              <a:t> </a:t>
            </a:r>
            <a:r>
              <a:rPr lang="sk-SK" dirty="0" err="1"/>
              <a:t>environments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optimized</a:t>
            </a:r>
            <a:r>
              <a:rPr lang="sk-SK" dirty="0"/>
              <a:t> and </a:t>
            </a:r>
            <a:r>
              <a:rPr lang="sk-SK" dirty="0" err="1"/>
              <a:t>implemented</a:t>
            </a:r>
            <a:r>
              <a:rPr lang="sk-SK" dirty="0"/>
              <a:t> </a:t>
            </a:r>
            <a:r>
              <a:rPr lang="sk-SK" dirty="0" err="1"/>
              <a:t>correctly</a:t>
            </a:r>
            <a:endParaRPr lang="sk-SK" dirty="0"/>
          </a:p>
          <a:p>
            <a:endParaRPr lang="sk-SK" dirty="0"/>
          </a:p>
          <a:p>
            <a:pPr marL="0" indent="0">
              <a:buNone/>
            </a:pPr>
            <a:r>
              <a:rPr lang="sk-SK" dirty="0" err="1"/>
              <a:t>Further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:</a:t>
            </a:r>
          </a:p>
          <a:p>
            <a:r>
              <a:rPr lang="sk-SK" dirty="0"/>
              <a:t>IPv6 </a:t>
            </a:r>
            <a:r>
              <a:rPr lang="sk-SK" dirty="0" err="1"/>
              <a:t>implementation</a:t>
            </a:r>
            <a:r>
              <a:rPr lang="sk-SK" dirty="0"/>
              <a:t> in </a:t>
            </a:r>
            <a:r>
              <a:rPr lang="sk-SK" dirty="0" err="1"/>
              <a:t>vehicular</a:t>
            </a:r>
            <a:r>
              <a:rPr lang="sk-SK" dirty="0"/>
              <a:t> </a:t>
            </a:r>
            <a:r>
              <a:rPr lang="sk-SK" dirty="0" err="1"/>
              <a:t>networks</a:t>
            </a:r>
            <a:endParaRPr lang="sk-SK" dirty="0"/>
          </a:p>
          <a:p>
            <a:r>
              <a:rPr lang="sk-SK" dirty="0" err="1"/>
              <a:t>Effectivity</a:t>
            </a:r>
            <a:r>
              <a:rPr lang="sk-SK" dirty="0"/>
              <a:t> of </a:t>
            </a:r>
            <a:r>
              <a:rPr lang="sk-SK" dirty="0" err="1"/>
              <a:t>various</a:t>
            </a:r>
            <a:r>
              <a:rPr lang="sk-SK" dirty="0"/>
              <a:t> </a:t>
            </a:r>
            <a:r>
              <a:rPr lang="sk-SK" dirty="0" err="1"/>
              <a:t>routing</a:t>
            </a:r>
            <a:r>
              <a:rPr lang="sk-SK" dirty="0"/>
              <a:t> </a:t>
            </a:r>
            <a:r>
              <a:rPr lang="sk-SK" dirty="0" err="1"/>
              <a:t>protocols</a:t>
            </a:r>
            <a:r>
              <a:rPr lang="sk-SK" dirty="0"/>
              <a:t> in </a:t>
            </a:r>
            <a:r>
              <a:rPr lang="sk-SK" dirty="0" err="1"/>
              <a:t>VANETs</a:t>
            </a:r>
            <a:endParaRPr lang="sk-SK" dirty="0"/>
          </a:p>
          <a:p>
            <a:r>
              <a:rPr lang="sk-SK" dirty="0"/>
              <a:t>C-ITS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emergency</a:t>
            </a:r>
            <a:r>
              <a:rPr lang="sk-SK" dirty="0"/>
              <a:t> </a:t>
            </a:r>
            <a:r>
              <a:rPr lang="sk-SK" dirty="0" err="1"/>
              <a:t>vehicles</a:t>
            </a:r>
            <a:r>
              <a:rPr lang="sk-SK" dirty="0"/>
              <a:t> </a:t>
            </a:r>
            <a:r>
              <a:rPr lang="sk-SK" dirty="0" err="1"/>
              <a:t>coordination</a:t>
            </a: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4F07FCF7-D316-4020-86AF-4CC044FBC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804" y="626385"/>
            <a:ext cx="1440160" cy="38503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0EFC4C98-6B22-435A-933F-D7DAD4827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54" y="422809"/>
            <a:ext cx="605450" cy="58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2F9EC7-BBB9-4DD2-A88B-F7FDA304A8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Rad máp sveta, prezentácia Svet (širokouhlý formát)</Template>
  <TotalTime>0</TotalTime>
  <Words>388</Words>
  <Application>Microsoft Office PowerPoint</Application>
  <PresentationFormat>Vlastná</PresentationFormat>
  <Paragraphs>74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Continental_World_16x9</vt:lpstr>
      <vt:lpstr>Computer Modelling of Cooperative ITS: Tools and Results</vt:lpstr>
      <vt:lpstr>Contents</vt:lpstr>
      <vt:lpstr>C-ITS Overview</vt:lpstr>
      <vt:lpstr>C-ITS Standards</vt:lpstr>
      <vt:lpstr>Computer Modelling Tools</vt:lpstr>
      <vt:lpstr>Simulation Results I</vt:lpstr>
      <vt:lpstr>Video footage here...</vt:lpstr>
      <vt:lpstr>Simulation Results II</vt:lpstr>
      <vt:lpstr>Conclusion and Further Research</vt:lpstr>
      <vt:lpstr>Acknowledgements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2017-05-12T06:49:02Z</dcterms:created>
  <dcterms:modified xsi:type="dcterms:W3CDTF">2017-08-30T11:06:56Z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TC028048919991</vt:lpwstr>
  </property>
</Properties>
</file>